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63" r:id="rId3"/>
    <p:sldId id="284" r:id="rId4"/>
    <p:sldId id="28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64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4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D43F4-E375-AC4B-93FC-B717B9678AC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F1A5F-24C3-C948-B849-66259A8FD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9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2304-39C4-E242-8780-D2AB03FD1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B689E-CFF8-3041-9745-707D28BDD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AF021-FB81-6F4E-AA13-03576106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55D92-743A-B84B-9B1B-0E51348E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B9D07-91C1-F948-BB2B-4F2D0FE6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1BF2-FDFA-4043-B609-92DCE96A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4E0FD-1FD5-5743-93BE-CA0800396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45721-15F2-F24D-A615-951E88C9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CEBB7-00DC-6240-92B6-207F0FB8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58588-62C8-BD4E-8D56-246D7479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54825-743A-2543-8686-62A45FB97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2EC9C-472B-0F41-8A96-B45850CED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4A030-B594-9F49-BD3F-6322BE12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F34A-A091-2C40-8CE4-98B43465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203EF-0F77-7946-8483-E24909C5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7BC6-9263-5744-B56A-50ACEA45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A1425-B4F6-0943-BA13-4A6CF2C2B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7BD6C-1416-4944-8C77-8C64583E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9F39B-E09B-9F4C-ADFD-3CBAD045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42B47-99C5-0E4F-9617-A0A77670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9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E2D1-37A3-5546-98D7-E8A5F410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C11A6-1591-D445-BCE9-101C106E3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A3B1C-8E75-8E46-BE30-6168F80D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C974-D9E8-2343-968F-AFEA0B87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B3363-FB5D-C746-AD98-D17AC604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BA4B-59AA-7947-9FFA-D727DB37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B2705-3B1E-4445-8DFA-2B67859A6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BA21A-C1C1-7C43-88BF-E231B0F17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9C4B5-6640-4342-A097-FD9D54C0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07A26-F3E6-7542-81A9-ACF153C7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09691-91C2-3F40-8086-BBF2DE12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EE8D-6A87-0B4C-BA1C-BC32033A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A8486-785D-494F-9E16-72E235846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13BB4-37EB-6246-8E64-D24B40E41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7976A-0621-F042-A0D8-9D4493D84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5789C-0F61-8642-8B02-174D83A74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D5786-924F-A340-96B3-0FC796FF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C6AF1-C7B5-654A-8FA2-F09A9BC9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DC4CE0-B4BF-FA43-BBDD-ACDCA6C2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C243-1A24-6141-A15E-B9AC2BDC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6CC305-F2A6-3B49-B502-2B4E227C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A4B91-911E-7144-B40D-19A1A105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70422-1E7F-0648-B3ED-F362F485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6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85D64-C61D-CE42-A0C2-90050837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AC430-AE25-B649-8B72-92B7B901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344CF-698A-AB4B-A4D2-79267BB0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0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3E54-045E-0D4E-8E17-1B6B33F7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D3FF-61A8-5548-9012-5C169075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29ED8-31FA-1940-96D9-7198C17DA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640EE-0206-9F42-9591-CF7FBACD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E6189-CBB6-3241-A1D8-09D2B0FF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D49B5-742E-D842-B114-F07921FE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0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D540-022C-AB44-A054-CC9DC6BA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6559E-EF2F-B947-B0B4-FC8BB212F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05D7B-AA92-174B-9696-E8954B95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25CB6-A01C-5748-86EE-C6447155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04A3A-F935-5347-AE0F-BB16FD6C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08211-1D6B-5E49-9A93-0342EBEB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5BCEF-4D40-9941-8B0C-076B913E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4F254-F1A5-0E4B-BDFC-DB5FEAA7D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A1BF1-2B2C-E344-9D74-1548510CF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60F-FA3E-894B-9580-97544D1DC6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2883-1003-D74E-880E-A6A8DB5D7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5A030-AB45-DC4D-9051-447C3DD9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07B8-2125-3A40-88A6-3DA1AC0AD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8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8FD78-5231-E846-915D-888DD672E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95D11-69A3-1A4A-89D4-838240C7C24F}"/>
              </a:ext>
            </a:extLst>
          </p:cNvPr>
          <p:cNvSpPr txBox="1"/>
          <p:nvPr/>
        </p:nvSpPr>
        <p:spPr>
          <a:xfrm>
            <a:off x="3143250" y="2291477"/>
            <a:ext cx="88582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rade Gothic LT Std" pitchFamily="2" charset="0"/>
              </a:rPr>
              <a:t>“To Grad School or Not to Grad School”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rade Gothic LT Std" pitchFamily="2" charset="0"/>
              </a:rPr>
              <a:t>…Is It A Question?</a:t>
            </a:r>
            <a:endParaRPr lang="en-US" sz="32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42758-3A51-2646-A549-D3F897A79245}"/>
              </a:ext>
            </a:extLst>
          </p:cNvPr>
          <p:cNvSpPr txBox="1"/>
          <p:nvPr/>
        </p:nvSpPr>
        <p:spPr>
          <a:xfrm>
            <a:off x="3143250" y="3547946"/>
            <a:ext cx="6160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rade Gothic LT Std" pitchFamily="2" charset="0"/>
              </a:rPr>
              <a:t>presented by:</a:t>
            </a:r>
            <a:endParaRPr lang="en-US" sz="20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42758-3A51-2646-A549-D3F897A79245}"/>
              </a:ext>
            </a:extLst>
          </p:cNvPr>
          <p:cNvSpPr txBox="1"/>
          <p:nvPr/>
        </p:nvSpPr>
        <p:spPr>
          <a:xfrm>
            <a:off x="6096000" y="4673828"/>
            <a:ext cx="6160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rade Gothic LT Std" pitchFamily="2" charset="0"/>
              </a:rPr>
              <a:t>Jason Vignone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rade Gothic LT Std" pitchFamily="2" charset="0"/>
              </a:rPr>
              <a:t>Director of Graduate Admissions and Retention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rade Gothic LT Std" pitchFamily="2" charset="0"/>
              </a:rPr>
              <a:t>jvignone@govst.edu</a:t>
            </a:r>
            <a:endParaRPr lang="en-US" sz="20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61" y="4260551"/>
            <a:ext cx="2655001" cy="17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1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rade Gothic LT Std" pitchFamily="2" charset="0"/>
              </a:rPr>
              <a:t>Graduate Assistantships</a:t>
            </a:r>
            <a:endParaRPr lang="en-US" sz="48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582191"/>
            <a:ext cx="85553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 smtClean="0">
                <a:latin typeface="Trade Gothic LT Std" pitchFamily="2" charset="0"/>
              </a:rPr>
              <a:t>- Usually </a:t>
            </a:r>
            <a:r>
              <a:rPr lang="en-US" sz="2000" dirty="0">
                <a:latin typeface="Trade Gothic LT Std" pitchFamily="2" charset="0"/>
              </a:rPr>
              <a:t>cover Tuition (amount varies)</a:t>
            </a:r>
          </a:p>
          <a:p>
            <a:endParaRPr lang="en-US" sz="2000" dirty="0" smtClean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000" dirty="0" smtClean="0">
                <a:latin typeface="Trade Gothic LT Std" pitchFamily="2" charset="0"/>
              </a:rPr>
              <a:t>- You </a:t>
            </a:r>
            <a:r>
              <a:rPr lang="en-US" sz="2000" dirty="0">
                <a:latin typeface="Trade Gothic LT Std" pitchFamily="2" charset="0"/>
              </a:rPr>
              <a:t>will be expected to work/teach in the college or university.</a:t>
            </a:r>
          </a:p>
          <a:p>
            <a:endParaRPr lang="en-US" sz="2000" dirty="0" smtClean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000" dirty="0" smtClean="0">
                <a:latin typeface="Trade Gothic LT Std" pitchFamily="2" charset="0"/>
              </a:rPr>
              <a:t>- Assistantships </a:t>
            </a:r>
            <a:r>
              <a:rPr lang="en-US" sz="2000" dirty="0">
                <a:latin typeface="Trade Gothic LT Std" pitchFamily="2" charset="0"/>
              </a:rPr>
              <a:t>often include a stipend in addition to the tuition waiver.</a:t>
            </a: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rade Gothic LT Std" pitchFamily="2" charset="0"/>
              </a:rPr>
              <a:t>Graduate Assistantships</a:t>
            </a:r>
            <a:endParaRPr lang="en-US" sz="48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3" y="1582191"/>
            <a:ext cx="88220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Governors State has numerous </a:t>
            </a:r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Graduate Assistantships </a:t>
            </a:r>
            <a:r>
              <a:rPr lang="en-US" sz="2000" dirty="0">
                <a:latin typeface="Trade Gothic LT Std" pitchFamily="2" charset="0"/>
              </a:rPr>
              <a:t>available.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Graduate </a:t>
            </a:r>
            <a:r>
              <a:rPr lang="en-US" sz="2000" dirty="0">
                <a:latin typeface="Trade Gothic LT Std" pitchFamily="2" charset="0"/>
              </a:rPr>
              <a:t>Assistantships at GSU cover between </a:t>
            </a:r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6-9 credit hours </a:t>
            </a:r>
            <a:r>
              <a:rPr lang="en-US" sz="2000" dirty="0">
                <a:latin typeface="Trade Gothic LT Std" pitchFamily="2" charset="0"/>
              </a:rPr>
              <a:t>per term.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At </a:t>
            </a:r>
            <a:r>
              <a:rPr lang="en-US" sz="2000" dirty="0">
                <a:latin typeface="Trade Gothic LT Std" pitchFamily="2" charset="0"/>
              </a:rPr>
              <a:t>GSU the average Graduate Assistantship includes a stipend between </a:t>
            </a:r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$450 - $600 per month</a:t>
            </a:r>
            <a:r>
              <a:rPr lang="en-US" sz="2000" dirty="0">
                <a:latin typeface="Trade Gothic LT Std" pitchFamily="2" charset="0"/>
              </a:rPr>
              <a:t>.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GA </a:t>
            </a:r>
            <a:r>
              <a:rPr lang="en-US" sz="2000" dirty="0">
                <a:latin typeface="Trade Gothic LT Std" pitchFamily="2" charset="0"/>
              </a:rPr>
              <a:t>positions are listed on the graduate studies page </a:t>
            </a:r>
            <a:r>
              <a:rPr lang="en-US" sz="2000" b="1" dirty="0" smtClean="0">
                <a:solidFill>
                  <a:srgbClr val="E97726"/>
                </a:solidFill>
                <a:latin typeface="Trade Gothic LT Std" pitchFamily="2" charset="0"/>
              </a:rPr>
              <a:t>www.govst.edu/grad-assistant</a:t>
            </a:r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/</a:t>
            </a:r>
            <a:r>
              <a:rPr lang="en-US" sz="2000" dirty="0">
                <a:latin typeface="Trade Gothic LT Std" pitchFamily="2" charset="0"/>
              </a:rPr>
              <a:t> and on the Jobs for Jaguars link on our Career Services page </a:t>
            </a:r>
            <a:r>
              <a:rPr lang="en-US" sz="2000" b="1" dirty="0" smtClean="0">
                <a:solidFill>
                  <a:srgbClr val="E97726"/>
                </a:solidFill>
                <a:latin typeface="Trade Gothic LT Std" pitchFamily="2" charset="0"/>
              </a:rPr>
              <a:t>www.govst.edu/careerservices</a:t>
            </a:r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0015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rade Gothic LT Std" pitchFamily="2" charset="0"/>
              </a:rPr>
              <a:t>Admission Requirements</a:t>
            </a:r>
            <a:endParaRPr lang="en-US" sz="48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124991"/>
            <a:ext cx="882205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b="1" dirty="0">
                <a:solidFill>
                  <a:srgbClr val="E97726"/>
                </a:solidFill>
                <a:latin typeface="Trade Gothic LT Std" pitchFamily="2" charset="0"/>
              </a:rPr>
              <a:t>Master’s Admission Requirements 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000" u="sng" dirty="0">
                <a:latin typeface="Trade Gothic LT Std" pitchFamily="2" charset="0"/>
              </a:rPr>
              <a:t>All applicants must</a:t>
            </a:r>
            <a:r>
              <a:rPr lang="en-US" sz="2000" dirty="0">
                <a:latin typeface="Trade Gothic LT Std" pitchFamily="2" charset="0"/>
              </a:rPr>
              <a:t>: </a:t>
            </a:r>
            <a:endParaRPr lang="en-US" sz="2000" dirty="0" smtClean="0">
              <a:latin typeface="Trade Gothic LT Std" pitchFamily="2" charset="0"/>
            </a:endParaRPr>
          </a:p>
          <a:p>
            <a:endParaRPr lang="en-US" dirty="0">
              <a:latin typeface="Trade Gothic LT Std" pitchFamily="2" charset="0"/>
            </a:endParaRPr>
          </a:p>
          <a:p>
            <a:r>
              <a:rPr lang="en-US" sz="1600" dirty="0" smtClean="0">
                <a:latin typeface="Trade Gothic LT Std" pitchFamily="2" charset="0"/>
              </a:rPr>
              <a:t>-Have </a:t>
            </a:r>
            <a:r>
              <a:rPr lang="en-US" sz="1600" dirty="0">
                <a:latin typeface="Trade Gothic LT Std" pitchFamily="2" charset="0"/>
              </a:rPr>
              <a:t>earned (or will have earned by the term they wish to enroll) a bachelor’s degree from a regionally accredited college or university. </a:t>
            </a:r>
            <a:endParaRPr lang="en-US" sz="1600" dirty="0" smtClean="0">
              <a:latin typeface="Trade Gothic LT Std" pitchFamily="2" charset="0"/>
            </a:endParaRPr>
          </a:p>
          <a:p>
            <a:endParaRPr lang="en-US" sz="500" dirty="0">
              <a:latin typeface="Trade Gothic LT Std" pitchFamily="2" charset="0"/>
            </a:endParaRPr>
          </a:p>
          <a:p>
            <a:r>
              <a:rPr lang="en-US" sz="1600" dirty="0" smtClean="0">
                <a:latin typeface="Trade Gothic LT Std" pitchFamily="2" charset="0"/>
              </a:rPr>
              <a:t>-Have </a:t>
            </a:r>
            <a:r>
              <a:rPr lang="en-US" sz="1600" dirty="0">
                <a:latin typeface="Trade Gothic LT Std" pitchFamily="2" charset="0"/>
              </a:rPr>
              <a:t>been in good standing at the last institution attended</a:t>
            </a:r>
            <a:r>
              <a:rPr lang="en-US" sz="1600" dirty="0" smtClean="0">
                <a:latin typeface="Trade Gothic LT Std" pitchFamily="2" charset="0"/>
              </a:rPr>
              <a:t>.</a:t>
            </a:r>
          </a:p>
          <a:p>
            <a:endParaRPr lang="en-US" sz="700" dirty="0">
              <a:latin typeface="Trade Gothic LT Std" pitchFamily="2" charset="0"/>
            </a:endParaRPr>
          </a:p>
          <a:p>
            <a:r>
              <a:rPr lang="en-US" sz="1600" dirty="0" smtClean="0">
                <a:latin typeface="Trade Gothic LT Std" pitchFamily="2" charset="0"/>
              </a:rPr>
              <a:t>-Have </a:t>
            </a:r>
            <a:r>
              <a:rPr lang="en-US" sz="1600" dirty="0">
                <a:latin typeface="Trade Gothic LT Std" pitchFamily="2" charset="0"/>
              </a:rPr>
              <a:t>satisfied collegial and/or major criteria, if applicable, for graduate study in a specific major</a:t>
            </a:r>
            <a:r>
              <a:rPr lang="en-US" sz="1600" dirty="0" smtClean="0">
                <a:latin typeface="Trade Gothic LT Std" pitchFamily="2" charset="0"/>
              </a:rPr>
              <a:t>.</a:t>
            </a:r>
          </a:p>
          <a:p>
            <a:endParaRPr lang="en-US" sz="600" dirty="0">
              <a:latin typeface="Trade Gothic LT Std" pitchFamily="2" charset="0"/>
            </a:endParaRPr>
          </a:p>
          <a:p>
            <a:r>
              <a:rPr lang="en-US" sz="1600" dirty="0" smtClean="0">
                <a:latin typeface="Trade Gothic LT Std" pitchFamily="2" charset="0"/>
              </a:rPr>
              <a:t>-Submit </a:t>
            </a:r>
            <a:r>
              <a:rPr lang="en-US" sz="1600" dirty="0">
                <a:latin typeface="Trade Gothic LT Std" pitchFamily="2" charset="0"/>
              </a:rPr>
              <a:t>official transcripts from all previously attended institutions demonstrating a fulfillment of the above three items) to the   office of admissions.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000" u="sng" dirty="0">
                <a:latin typeface="Trade Gothic LT Std" pitchFamily="2" charset="0"/>
              </a:rPr>
              <a:t>Doctoral Admission Requirements</a:t>
            </a:r>
            <a:r>
              <a:rPr lang="en-US" sz="2000" dirty="0" smtClean="0">
                <a:latin typeface="Trade Gothic LT Std" pitchFamily="2" charset="0"/>
              </a:rPr>
              <a:t>:</a:t>
            </a:r>
          </a:p>
          <a:p>
            <a:endParaRPr lang="en-US" sz="900" dirty="0">
              <a:latin typeface="Trade Gothic LT Std" pitchFamily="2" charset="0"/>
            </a:endParaRPr>
          </a:p>
          <a:p>
            <a:r>
              <a:rPr lang="en-US" sz="1600" dirty="0">
                <a:latin typeface="Trade Gothic LT Std" pitchFamily="2" charset="0"/>
              </a:rPr>
              <a:t>Governors State University’s doctoral programs have varied requirements for admission: check the GSU Catalog for specific admission requirements, application forms, deadlines, and required materials. </a:t>
            </a:r>
          </a:p>
        </p:txBody>
      </p:sp>
    </p:spTree>
    <p:extLst>
      <p:ext uri="{BB962C8B-B14F-4D97-AF65-F5344CB8AC3E}">
        <p14:creationId xmlns:p14="http://schemas.microsoft.com/office/powerpoint/2010/main" val="338555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4141469" y="912614"/>
            <a:ext cx="739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Trade Gothic LT Std" pitchFamily="2" charset="0"/>
              </a:rPr>
              <a:t>Ways to Connect</a:t>
            </a:r>
            <a:endParaRPr lang="en-US" sz="6000" b="1" dirty="0">
              <a:latin typeface="Trade Gothic LT St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46" y="2587167"/>
            <a:ext cx="2112569" cy="2965611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485" y="2563937"/>
            <a:ext cx="2013007" cy="2988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89" y="2563937"/>
            <a:ext cx="2114394" cy="2946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D68298-EA0E-2C42-A7CD-0BA9B3BD808F}"/>
              </a:ext>
            </a:extLst>
          </p:cNvPr>
          <p:cNvSpPr txBox="1"/>
          <p:nvPr/>
        </p:nvSpPr>
        <p:spPr>
          <a:xfrm>
            <a:off x="3970246" y="5823263"/>
            <a:ext cx="739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E97726"/>
                </a:solidFill>
                <a:latin typeface="Trade Gothic LT Std" pitchFamily="2" charset="0"/>
              </a:rPr>
              <a:t>Direct Link: </a:t>
            </a:r>
            <a:r>
              <a:rPr lang="en-US" dirty="0" smtClean="0">
                <a:solidFill>
                  <a:srgbClr val="E97726"/>
                </a:solidFill>
                <a:latin typeface="Trade Gothic LT Std" pitchFamily="2" charset="0"/>
              </a:rPr>
              <a:t>www.govst.edu/admissions</a:t>
            </a:r>
            <a:r>
              <a:rPr lang="en-US" dirty="0">
                <a:solidFill>
                  <a:srgbClr val="E97726"/>
                </a:solidFill>
                <a:latin typeface="Trade Gothic LT Std" pitchFamily="2" charset="0"/>
              </a:rPr>
              <a:t>/</a:t>
            </a:r>
          </a:p>
          <a:p>
            <a:pPr algn="ctr"/>
            <a:r>
              <a:rPr lang="en-US" b="1" dirty="0">
                <a:solidFill>
                  <a:srgbClr val="E97726"/>
                </a:solidFill>
                <a:latin typeface="Trade Gothic LT Std" pitchFamily="2" charset="0"/>
              </a:rPr>
              <a:t>Spanish Language Virtual Appointments Available</a:t>
            </a:r>
          </a:p>
        </p:txBody>
      </p:sp>
    </p:spTree>
    <p:extLst>
      <p:ext uri="{BB962C8B-B14F-4D97-AF65-F5344CB8AC3E}">
        <p14:creationId xmlns:p14="http://schemas.microsoft.com/office/powerpoint/2010/main" val="81107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8FD78-5231-E846-915D-888DD672E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C42758-3A51-2646-A549-D3F897A79245}"/>
              </a:ext>
            </a:extLst>
          </p:cNvPr>
          <p:cNvSpPr txBox="1"/>
          <p:nvPr/>
        </p:nvSpPr>
        <p:spPr>
          <a:xfrm>
            <a:off x="6096000" y="4673828"/>
            <a:ext cx="6160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rade Gothic LT Std" pitchFamily="2" charset="0"/>
              </a:rPr>
              <a:t>Jason Vignone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rade Gothic LT Std" pitchFamily="2" charset="0"/>
              </a:rPr>
              <a:t>Director of Graduate Admissions and Retention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rade Gothic LT Std" pitchFamily="2" charset="0"/>
              </a:rPr>
              <a:t>jvignone@govst.edu</a:t>
            </a:r>
            <a:endParaRPr lang="en-US" sz="2000" dirty="0">
              <a:solidFill>
                <a:schemeClr val="bg1"/>
              </a:solidFill>
              <a:latin typeface="Trade Gothic LT Std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61" y="4260551"/>
            <a:ext cx="2655001" cy="1770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C42758-3A51-2646-A549-D3F897A79245}"/>
              </a:ext>
            </a:extLst>
          </p:cNvPr>
          <p:cNvSpPr txBox="1"/>
          <p:nvPr/>
        </p:nvSpPr>
        <p:spPr>
          <a:xfrm>
            <a:off x="4663461" y="1259696"/>
            <a:ext cx="6160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rade Gothic LT Std" pitchFamily="2" charset="0"/>
              </a:rPr>
              <a:t>apply.govst.edu/apply</a:t>
            </a:r>
            <a:endParaRPr lang="en-US" sz="3200" b="1" dirty="0">
              <a:solidFill>
                <a:schemeClr val="bg1"/>
              </a:solidFill>
              <a:latin typeface="Trade Gothic LT Std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rade Gothic LT Std" pitchFamily="2" charset="0"/>
              </a:rPr>
              <a:t>OH111420</a:t>
            </a:r>
          </a:p>
        </p:txBody>
      </p:sp>
    </p:spTree>
    <p:extLst>
      <p:ext uri="{BB962C8B-B14F-4D97-AF65-F5344CB8AC3E}">
        <p14:creationId xmlns:p14="http://schemas.microsoft.com/office/powerpoint/2010/main" val="24174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rade Gothic LT Std" pitchFamily="2" charset="0"/>
              </a:rPr>
              <a:t>Opens Doors to a New Career</a:t>
            </a:r>
            <a:endParaRPr lang="en-US" sz="48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671697"/>
            <a:ext cx="76219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Careers Requiring a Master’s Degree</a:t>
            </a: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 smtClean="0">
                <a:latin typeface="Trade Gothic LT Std" pitchFamily="2" charset="0"/>
              </a:rPr>
              <a:t>-Psychologist</a:t>
            </a:r>
          </a:p>
          <a:p>
            <a:r>
              <a:rPr lang="en-US" sz="2000" dirty="0" smtClean="0">
                <a:latin typeface="Trade Gothic LT Std" pitchFamily="2" charset="0"/>
              </a:rPr>
              <a:t>-Education Administrator</a:t>
            </a:r>
          </a:p>
          <a:p>
            <a:r>
              <a:rPr lang="en-US" sz="2000" dirty="0" smtClean="0">
                <a:latin typeface="Trade Gothic LT Std" pitchFamily="2" charset="0"/>
              </a:rPr>
              <a:t>-Mental Health Counselor</a:t>
            </a:r>
          </a:p>
          <a:p>
            <a:r>
              <a:rPr lang="en-US" sz="2000" dirty="0" smtClean="0">
                <a:latin typeface="Trade Gothic LT Std" pitchFamily="2" charset="0"/>
              </a:rPr>
              <a:t>-Political Scientist 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Careers Requiring a </a:t>
            </a:r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Doctoral </a:t>
            </a:r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Degree</a:t>
            </a: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 smtClean="0">
                <a:latin typeface="Trade Gothic LT Std" pitchFamily="2" charset="0"/>
              </a:rPr>
              <a:t>-Physical Therapist</a:t>
            </a:r>
            <a:endParaRPr lang="en-US" sz="2000" dirty="0">
              <a:latin typeface="Trade Gothic LT Std" pitchFamily="2" charset="0"/>
            </a:endParaRPr>
          </a:p>
          <a:p>
            <a:r>
              <a:rPr lang="en-US" sz="2000" dirty="0" smtClean="0">
                <a:latin typeface="Trade Gothic LT Std" pitchFamily="2" charset="0"/>
              </a:rPr>
              <a:t>-Occupational Therapist </a:t>
            </a:r>
            <a:endParaRPr lang="en-US" sz="2000" dirty="0">
              <a:latin typeface="Trade Gothic LT Std" pitchFamily="2" charset="0"/>
            </a:endParaRPr>
          </a:p>
          <a:p>
            <a:r>
              <a:rPr lang="en-US" sz="2000" dirty="0" smtClean="0">
                <a:latin typeface="Trade Gothic LT Std" pitchFamily="2" charset="0"/>
              </a:rPr>
              <a:t>-College Professor</a:t>
            </a:r>
            <a:endParaRPr lang="en-US" sz="2000" dirty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5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rade Gothic LT Std" pitchFamily="2" charset="0"/>
              </a:rPr>
              <a:t>Increase Earning Potential</a:t>
            </a:r>
            <a:endParaRPr lang="en-US" sz="48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2071747"/>
            <a:ext cx="76219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ade Gothic LT Std" pitchFamily="2" charset="0"/>
              </a:rPr>
              <a:t>-Individuals with a </a:t>
            </a:r>
            <a:r>
              <a:rPr lang="en-US" sz="2400" b="1" dirty="0" smtClean="0">
                <a:latin typeface="Trade Gothic LT Std" pitchFamily="2" charset="0"/>
              </a:rPr>
              <a:t>Master’s Degree </a:t>
            </a:r>
            <a:r>
              <a:rPr lang="en-US" sz="2400" dirty="0" smtClean="0">
                <a:latin typeface="Trade Gothic LT Std" pitchFamily="2" charset="0"/>
              </a:rPr>
              <a:t>have an average starting salary of </a:t>
            </a:r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$64,510.</a:t>
            </a:r>
            <a:endParaRPr lang="en-US" sz="2000" dirty="0" smtClean="0">
              <a:latin typeface="Trade Gothic LT Std" pitchFamily="2" charset="0"/>
            </a:endParaRPr>
          </a:p>
          <a:p>
            <a:endParaRPr lang="en-US" sz="2000" dirty="0" smtClean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400" dirty="0" smtClean="0">
                <a:latin typeface="Trade Gothic LT Std" pitchFamily="2" charset="0"/>
              </a:rPr>
              <a:t>-Individuals </a:t>
            </a:r>
            <a:r>
              <a:rPr lang="en-US" sz="2400" dirty="0">
                <a:latin typeface="Trade Gothic LT Std" pitchFamily="2" charset="0"/>
              </a:rPr>
              <a:t>with a </a:t>
            </a:r>
            <a:r>
              <a:rPr lang="en-US" sz="2400" b="1" dirty="0" smtClean="0">
                <a:latin typeface="Trade Gothic LT Std" pitchFamily="2" charset="0"/>
              </a:rPr>
              <a:t>Doctoral </a:t>
            </a:r>
            <a:r>
              <a:rPr lang="en-US" sz="2400" b="1" dirty="0">
                <a:latin typeface="Trade Gothic LT Std" pitchFamily="2" charset="0"/>
              </a:rPr>
              <a:t>Degree </a:t>
            </a:r>
            <a:r>
              <a:rPr lang="en-US" sz="2400" dirty="0">
                <a:latin typeface="Trade Gothic LT Std" pitchFamily="2" charset="0"/>
              </a:rPr>
              <a:t>have an average starting salary of </a:t>
            </a:r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$97,550.</a:t>
            </a:r>
            <a:endParaRPr lang="en-US" sz="2400" dirty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9561194" y="6273225"/>
            <a:ext cx="762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rade Gothic LT Std" pitchFamily="2" charset="0"/>
              </a:rPr>
              <a:t>*Bureau of Labor Statistics, 2013</a:t>
            </a:r>
            <a:endParaRPr lang="en-US" sz="1200" i="1" dirty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7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FDC7F1-35E7-EA41-AE25-C1F1A466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rade Gothic LT Std" pitchFamily="2" charset="0"/>
              </a:rPr>
              <a:t>Why GSU?</a:t>
            </a:r>
            <a:endParaRPr lang="en-US" sz="4800" b="1" dirty="0">
              <a:latin typeface="Trade Gothic LT St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7575082" y="6261153"/>
            <a:ext cx="945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Trade Gothic LT Std" pitchFamily="2" charset="0"/>
              </a:rPr>
              <a:t>*Based on full-time / full-year tuition from collegesource.net</a:t>
            </a:r>
            <a:endParaRPr lang="en-US" sz="1200" i="1" dirty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671697"/>
            <a:ext cx="78785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Affordable Tuition</a:t>
            </a: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 smtClean="0">
                <a:latin typeface="Trade Gothic LT Std" pitchFamily="2" charset="0"/>
              </a:rPr>
              <a:t>-The average cost of tuition for a public university in Illinois is </a:t>
            </a:r>
            <a:r>
              <a:rPr lang="en-US" sz="2000" b="1" dirty="0" smtClean="0">
                <a:latin typeface="Trade Gothic LT Std" pitchFamily="2" charset="0"/>
              </a:rPr>
              <a:t>$8,143.33</a:t>
            </a:r>
            <a:r>
              <a:rPr lang="en-US" sz="2000" b="1" dirty="0" smtClean="0">
                <a:solidFill>
                  <a:srgbClr val="E97726"/>
                </a:solidFill>
                <a:latin typeface="Trade Gothic LT Std" pitchFamily="2" charset="0"/>
              </a:rPr>
              <a:t> </a:t>
            </a:r>
            <a:r>
              <a:rPr lang="en-US" sz="2000" dirty="0" smtClean="0">
                <a:latin typeface="Trade Gothic LT Std" pitchFamily="2" charset="0"/>
              </a:rPr>
              <a:t>compared to </a:t>
            </a:r>
            <a:r>
              <a:rPr lang="en-US" sz="2000" b="1" dirty="0" smtClean="0">
                <a:solidFill>
                  <a:srgbClr val="E97726"/>
                </a:solidFill>
                <a:latin typeface="Trade Gothic LT Std" pitchFamily="2" charset="0"/>
              </a:rPr>
              <a:t>$6,696.00 </a:t>
            </a:r>
            <a:r>
              <a:rPr lang="en-US" sz="2000" dirty="0" smtClean="0">
                <a:latin typeface="Trade Gothic LT Std" pitchFamily="2" charset="0"/>
              </a:rPr>
              <a:t>at GSU – saving you </a:t>
            </a:r>
            <a:r>
              <a:rPr lang="en-US" sz="2000" b="1" dirty="0" smtClean="0">
                <a:solidFill>
                  <a:srgbClr val="E97726"/>
                </a:solidFill>
                <a:latin typeface="Trade Gothic LT Std" pitchFamily="2" charset="0"/>
              </a:rPr>
              <a:t>17.8%</a:t>
            </a:r>
            <a:r>
              <a:rPr lang="en-US" sz="2000" dirty="0" smtClean="0">
                <a:latin typeface="Trade Gothic LT Std" pitchFamily="2" charset="0"/>
              </a:rPr>
              <a:t>*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Award Winning Faculty</a:t>
            </a:r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 smtClean="0">
                <a:latin typeface="Trade Gothic LT Std" pitchFamily="2" charset="0"/>
              </a:rPr>
              <a:t>-Our faculty come from some of the world’s leading universities including Northwestern University, NYU, and University of Chicago.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000" dirty="0" smtClean="0">
                <a:latin typeface="Trade Gothic LT Std" pitchFamily="2" charset="0"/>
              </a:rPr>
              <a:t>-From Professor Fraud to Emmy-Award winners the GSU faculty are leaders in their fields. </a:t>
            </a:r>
            <a:endParaRPr lang="en-US" sz="2000" dirty="0">
              <a:latin typeface="Trade Gothic LT Std" pitchFamily="2" charset="0"/>
            </a:endParaRP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8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rade Gothic LT Std" pitchFamily="2" charset="0"/>
              </a:rPr>
              <a:t>College and Programs – </a:t>
            </a:r>
            <a:r>
              <a:rPr lang="en-US" sz="3600" dirty="0" smtClean="0">
                <a:latin typeface="Trade Gothic LT Std" pitchFamily="2" charset="0"/>
              </a:rPr>
              <a:t>(Masters)</a:t>
            </a:r>
            <a:endParaRPr lang="en-US" sz="3600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671697"/>
            <a:ext cx="762190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College of Arts and Sciences </a:t>
            </a:r>
          </a:p>
          <a:p>
            <a:endParaRPr lang="en-US" sz="2400" b="1" dirty="0" smtClean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 smtClean="0">
                <a:latin typeface="Trade Gothic LT Std" pitchFamily="2" charset="0"/>
              </a:rPr>
              <a:t>- Master of Arts English</a:t>
            </a:r>
          </a:p>
          <a:p>
            <a:r>
              <a:rPr lang="en-US" sz="2000" dirty="0" smtClean="0">
                <a:latin typeface="Trade Gothic LT Std" pitchFamily="2" charset="0"/>
              </a:rPr>
              <a:t>- Master of Art in Communication, Media, and Performance</a:t>
            </a:r>
          </a:p>
          <a:p>
            <a:r>
              <a:rPr lang="en-US" sz="2000" dirty="0" smtClean="0">
                <a:latin typeface="Trade Gothic LT Std" pitchFamily="2" charset="0"/>
              </a:rPr>
              <a:t>- Master of Art in Public Administration</a:t>
            </a:r>
          </a:p>
          <a:p>
            <a:r>
              <a:rPr lang="en-US" sz="2000" dirty="0" smtClean="0">
                <a:latin typeface="Trade Gothic LT Std" pitchFamily="2" charset="0"/>
              </a:rPr>
              <a:t>- Master of Art in Political and Justice Studies</a:t>
            </a:r>
          </a:p>
          <a:p>
            <a:r>
              <a:rPr lang="en-US" sz="2000" dirty="0" smtClean="0">
                <a:latin typeface="Trade Gothic LT Std" pitchFamily="2" charset="0"/>
              </a:rPr>
              <a:t>- Master of Art in Criminal Justice</a:t>
            </a:r>
          </a:p>
          <a:p>
            <a:r>
              <a:rPr lang="en-US" sz="2000" dirty="0" smtClean="0">
                <a:latin typeface="Trade Gothic LT Std" pitchFamily="2" charset="0"/>
              </a:rPr>
              <a:t>- Master of Fine Art in Independent Film</a:t>
            </a:r>
          </a:p>
          <a:p>
            <a:r>
              <a:rPr lang="en-US" sz="2000" dirty="0" smtClean="0">
                <a:latin typeface="Trade Gothic LT Std" pitchFamily="2" charset="0"/>
              </a:rPr>
              <a:t>- Master of Fine Art </a:t>
            </a:r>
          </a:p>
          <a:p>
            <a:r>
              <a:rPr lang="en-US" sz="2000" dirty="0" smtClean="0">
                <a:latin typeface="Trade Gothic LT Std" pitchFamily="2" charset="0"/>
              </a:rPr>
              <a:t>- Master of Science in Information Technology</a:t>
            </a:r>
          </a:p>
          <a:p>
            <a:r>
              <a:rPr lang="en-US" sz="2000" dirty="0" smtClean="0">
                <a:latin typeface="Trade Gothic LT Std" pitchFamily="2" charset="0"/>
              </a:rPr>
              <a:t>- Master of Science in Computer Science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of Science in Analytical Chemistry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of Science in Environmental Biology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of Science in Mathematics 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of Science in Mathematics – Teacher Education</a:t>
            </a: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6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rade Gothic LT Std" pitchFamily="2" charset="0"/>
              </a:rPr>
              <a:t>College and Programs – </a:t>
            </a:r>
            <a:r>
              <a:rPr lang="en-US" sz="3600" dirty="0" smtClean="0">
                <a:latin typeface="Trade Gothic LT Std" pitchFamily="2" charset="0"/>
              </a:rPr>
              <a:t>(Masters)</a:t>
            </a:r>
            <a:endParaRPr lang="en-US" sz="3600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287244"/>
            <a:ext cx="762190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College of Business</a:t>
            </a:r>
          </a:p>
          <a:p>
            <a:endParaRPr lang="en-US" sz="2400" b="1" dirty="0" smtClean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Master of Business Administration (In-Person and Online)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</a:t>
            </a:r>
            <a:r>
              <a:rPr lang="en-US" sz="2000" dirty="0">
                <a:latin typeface="Trade Gothic LT Std" pitchFamily="2" charset="0"/>
              </a:rPr>
              <a:t>of Science in Accounting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MBA </a:t>
            </a:r>
            <a:r>
              <a:rPr lang="en-US" sz="2000" dirty="0">
                <a:latin typeface="Trade Gothic LT Std" pitchFamily="2" charset="0"/>
              </a:rPr>
              <a:t>in Supply Chain Management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</a:t>
            </a:r>
            <a:r>
              <a:rPr lang="en-US" sz="2000" dirty="0">
                <a:latin typeface="Trade Gothic LT Std" pitchFamily="2" charset="0"/>
              </a:rPr>
              <a:t>of Science in Business Analytics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</a:t>
            </a:r>
            <a:r>
              <a:rPr lang="en-US" sz="2000" dirty="0">
                <a:latin typeface="Trade Gothic LT Std" pitchFamily="2" charset="0"/>
              </a:rPr>
              <a:t>of Science in Human Resource Management</a:t>
            </a:r>
          </a:p>
          <a:p>
            <a:endParaRPr lang="en-US" sz="2000" dirty="0" smtClean="0">
              <a:latin typeface="Trade Gothic LT Std" pitchFamily="2" charset="0"/>
            </a:endParaRPr>
          </a:p>
          <a:p>
            <a:r>
              <a:rPr lang="en-US" sz="2400" b="1" dirty="0">
                <a:solidFill>
                  <a:srgbClr val="E97726"/>
                </a:solidFill>
                <a:latin typeface="Trade Gothic LT Std" pitchFamily="2" charset="0"/>
              </a:rPr>
              <a:t>College of </a:t>
            </a:r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Education</a:t>
            </a:r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Master of Arts in Education Administration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</a:t>
            </a:r>
            <a:r>
              <a:rPr lang="en-US" sz="2000" dirty="0">
                <a:latin typeface="Trade Gothic LT Std" pitchFamily="2" charset="0"/>
              </a:rPr>
              <a:t>of Arts in Special Education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</a:t>
            </a:r>
            <a:r>
              <a:rPr lang="en-US" sz="2000" dirty="0">
                <a:latin typeface="Trade Gothic LT Std" pitchFamily="2" charset="0"/>
              </a:rPr>
              <a:t>of Arts in Early Childhood Education	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</a:t>
            </a:r>
            <a:r>
              <a:rPr lang="en-US" sz="2000" dirty="0">
                <a:latin typeface="Trade Gothic LT Std" pitchFamily="2" charset="0"/>
              </a:rPr>
              <a:t>of Arts In Counseling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</a:t>
            </a:r>
            <a:r>
              <a:rPr lang="en-US" sz="2000" dirty="0">
                <a:latin typeface="Trade Gothic LT Std" pitchFamily="2" charset="0"/>
              </a:rPr>
              <a:t>of Arts in Psychology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Education </a:t>
            </a:r>
            <a:r>
              <a:rPr lang="en-US" sz="2000" dirty="0">
                <a:latin typeface="Trade Gothic LT Std" pitchFamily="2" charset="0"/>
              </a:rPr>
              <a:t>Specialist</a:t>
            </a: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1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FDC7F1-35E7-EA41-AE25-C1F1A466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rade Gothic LT Std" pitchFamily="2" charset="0"/>
              </a:rPr>
              <a:t>College and Programs – </a:t>
            </a:r>
            <a:r>
              <a:rPr lang="en-US" sz="3600" dirty="0" smtClean="0">
                <a:latin typeface="Trade Gothic LT Std" pitchFamily="2" charset="0"/>
              </a:rPr>
              <a:t>(Masters)</a:t>
            </a:r>
            <a:endParaRPr lang="en-US" sz="3600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671697"/>
            <a:ext cx="76219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College of Health and Human Services</a:t>
            </a:r>
          </a:p>
          <a:p>
            <a:endParaRPr lang="en-US" sz="2400" b="1" dirty="0" smtClean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Master of Health Science in Communication Disorders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</a:t>
            </a:r>
            <a:r>
              <a:rPr lang="en-US" sz="2000" dirty="0">
                <a:latin typeface="Trade Gothic LT Std" pitchFamily="2" charset="0"/>
              </a:rPr>
              <a:t>of Health Science in Addictions Studies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</a:t>
            </a:r>
            <a:r>
              <a:rPr lang="en-US" sz="2000" dirty="0">
                <a:latin typeface="Trade Gothic LT Std" pitchFamily="2" charset="0"/>
              </a:rPr>
              <a:t>of Health Administration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</a:t>
            </a:r>
            <a:r>
              <a:rPr lang="en-US" sz="2000" dirty="0">
                <a:latin typeface="Trade Gothic LT Std" pitchFamily="2" charset="0"/>
              </a:rPr>
              <a:t>of Science in Health </a:t>
            </a:r>
            <a:r>
              <a:rPr lang="en-US" sz="2000" dirty="0" smtClean="0">
                <a:latin typeface="Trade Gothic LT Std" pitchFamily="2" charset="0"/>
              </a:rPr>
              <a:t>Informatics</a:t>
            </a:r>
            <a:endParaRPr lang="en-US" sz="2000" dirty="0"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</a:t>
            </a:r>
            <a:r>
              <a:rPr lang="en-US" sz="2000" dirty="0">
                <a:latin typeface="Trade Gothic LT Std" pitchFamily="2" charset="0"/>
              </a:rPr>
              <a:t>of Science in Nursing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</a:t>
            </a:r>
            <a:r>
              <a:rPr lang="en-US" sz="2000" dirty="0">
                <a:latin typeface="Trade Gothic LT Std" pitchFamily="2" charset="0"/>
              </a:rPr>
              <a:t>of Occupational Therapy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Master </a:t>
            </a:r>
            <a:r>
              <a:rPr lang="en-US" sz="2000" dirty="0">
                <a:latin typeface="Trade Gothic LT Std" pitchFamily="2" charset="0"/>
              </a:rPr>
              <a:t>of Social Work</a:t>
            </a: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7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39E0C-912E-564B-BD61-F5351626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rade Gothic LT Std" pitchFamily="2" charset="0"/>
              </a:rPr>
              <a:t>College and Programs – </a:t>
            </a:r>
            <a:r>
              <a:rPr lang="en-US" sz="2400" dirty="0" smtClean="0">
                <a:latin typeface="Trade Gothic LT Std" pitchFamily="2" charset="0"/>
              </a:rPr>
              <a:t>(Doctoral/Certificates)</a:t>
            </a:r>
            <a:endParaRPr lang="en-US" sz="2400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287244"/>
            <a:ext cx="762190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Doctoral Programs</a:t>
            </a:r>
          </a:p>
          <a:p>
            <a:endParaRPr lang="en-US" sz="2400" b="1" dirty="0" smtClean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Doctor of Education in Interdisciplinary Leadership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Doctor </a:t>
            </a:r>
            <a:r>
              <a:rPr lang="en-US" sz="2000" dirty="0">
                <a:latin typeface="Trade Gothic LT Std" pitchFamily="2" charset="0"/>
              </a:rPr>
              <a:t>of Education in Counseling and Supervision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Doctor </a:t>
            </a:r>
            <a:r>
              <a:rPr lang="en-US" sz="2000" dirty="0">
                <a:latin typeface="Trade Gothic LT Std" pitchFamily="2" charset="0"/>
              </a:rPr>
              <a:t>of Nursing Practice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Doctor </a:t>
            </a:r>
            <a:r>
              <a:rPr lang="en-US" sz="2000" dirty="0">
                <a:latin typeface="Trade Gothic LT Std" pitchFamily="2" charset="0"/>
              </a:rPr>
              <a:t>of Physical Therapy</a:t>
            </a:r>
          </a:p>
          <a:p>
            <a:endParaRPr lang="en-US" sz="2000" dirty="0" smtClean="0">
              <a:latin typeface="Trade Gothic LT Std" pitchFamily="2" charset="0"/>
            </a:endParaRPr>
          </a:p>
          <a:p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Certificates</a:t>
            </a:r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 Bilingual/Bicultural Education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Online </a:t>
            </a:r>
            <a:r>
              <a:rPr lang="en-US" sz="2000" dirty="0">
                <a:latin typeface="Trade Gothic LT Std" pitchFamily="2" charset="0"/>
              </a:rPr>
              <a:t>Teaching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Biology/Chemistry/English/Math </a:t>
            </a:r>
            <a:r>
              <a:rPr lang="en-US" sz="2000" dirty="0">
                <a:latin typeface="Trade Gothic LT Std" pitchFamily="2" charset="0"/>
              </a:rPr>
              <a:t>Education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Early </a:t>
            </a:r>
            <a:r>
              <a:rPr lang="en-US" sz="2000" dirty="0">
                <a:latin typeface="Trade Gothic LT Std" pitchFamily="2" charset="0"/>
              </a:rPr>
              <a:t>Childhood Education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Data </a:t>
            </a:r>
            <a:r>
              <a:rPr lang="en-US" sz="2000" dirty="0">
                <a:latin typeface="Trade Gothic LT Std" pitchFamily="2" charset="0"/>
              </a:rPr>
              <a:t>Analytics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Digital </a:t>
            </a:r>
            <a:r>
              <a:rPr lang="en-US" sz="2000" dirty="0">
                <a:latin typeface="Trade Gothic LT Std" pitchFamily="2" charset="0"/>
              </a:rPr>
              <a:t>Forensics</a:t>
            </a:r>
          </a:p>
          <a:p>
            <a:r>
              <a:rPr lang="en-US" sz="2000" dirty="0">
                <a:latin typeface="Trade Gothic LT Std" pitchFamily="2" charset="0"/>
              </a:rPr>
              <a:t>- </a:t>
            </a:r>
            <a:r>
              <a:rPr lang="en-US" sz="2000" dirty="0" smtClean="0">
                <a:latin typeface="Trade Gothic LT Std" pitchFamily="2" charset="0"/>
              </a:rPr>
              <a:t>Family </a:t>
            </a:r>
            <a:r>
              <a:rPr lang="en-US" sz="2000" dirty="0">
                <a:latin typeface="Trade Gothic LT Std" pitchFamily="2" charset="0"/>
              </a:rPr>
              <a:t>Nurse Practitioner</a:t>
            </a: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4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64EFD-B55F-394D-B11B-5391B05E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E92D2-FDC1-5C48-874D-C16FAEDCA1DF}"/>
              </a:ext>
            </a:extLst>
          </p:cNvPr>
          <p:cNvSpPr txBox="1"/>
          <p:nvPr/>
        </p:nvSpPr>
        <p:spPr>
          <a:xfrm>
            <a:off x="3046094" y="420350"/>
            <a:ext cx="882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rade Gothic LT Std" pitchFamily="2" charset="0"/>
              </a:rPr>
              <a:t>Funding Graduate School</a:t>
            </a:r>
            <a:endParaRPr lang="en-US" sz="4800" b="1" dirty="0">
              <a:latin typeface="Trade Gothic LT St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65DE9-5733-414E-98F7-9B348F112236}"/>
              </a:ext>
            </a:extLst>
          </p:cNvPr>
          <p:cNvSpPr txBox="1"/>
          <p:nvPr/>
        </p:nvSpPr>
        <p:spPr>
          <a:xfrm>
            <a:off x="3046094" y="1582191"/>
            <a:ext cx="85553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Federal Aid</a:t>
            </a: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</a:t>
            </a:r>
            <a:r>
              <a:rPr lang="en-US" sz="2000" b="1" dirty="0">
                <a:latin typeface="Trade Gothic LT Std" pitchFamily="2" charset="0"/>
              </a:rPr>
              <a:t>Federal Student Loans </a:t>
            </a:r>
            <a:r>
              <a:rPr lang="en-US" sz="2000" dirty="0">
                <a:latin typeface="Trade Gothic LT Std" pitchFamily="2" charset="0"/>
              </a:rPr>
              <a:t>are available to those who qualify through the Free Application for Federal Student Aid (FAFSA)</a:t>
            </a:r>
          </a:p>
          <a:p>
            <a:endParaRPr lang="en-US" sz="2000" dirty="0">
              <a:latin typeface="Trade Gothic LT Std" pitchFamily="2" charset="0"/>
            </a:endParaRPr>
          </a:p>
          <a:p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Scholarships</a:t>
            </a:r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-There are many </a:t>
            </a:r>
            <a:r>
              <a:rPr lang="en-US" sz="2000" b="1" dirty="0">
                <a:latin typeface="Trade Gothic LT Std" pitchFamily="2" charset="0"/>
              </a:rPr>
              <a:t>scholarship opportunities </a:t>
            </a:r>
            <a:r>
              <a:rPr lang="en-US" sz="2000" dirty="0">
                <a:latin typeface="Trade Gothic LT Std" pitchFamily="2" charset="0"/>
              </a:rPr>
              <a:t>through the GSU Foundation and outside institutions available to Graduate Students.</a:t>
            </a:r>
          </a:p>
          <a:p>
            <a:endParaRPr lang="en-US" sz="2000" dirty="0" smtClean="0">
              <a:latin typeface="Trade Gothic LT Std" pitchFamily="2" charset="0"/>
            </a:endParaRPr>
          </a:p>
          <a:p>
            <a:r>
              <a:rPr lang="en-US" sz="2400" b="1" dirty="0" smtClean="0">
                <a:solidFill>
                  <a:srgbClr val="E97726"/>
                </a:solidFill>
                <a:latin typeface="Trade Gothic LT Std" pitchFamily="2" charset="0"/>
              </a:rPr>
              <a:t>Graduate Assistantships</a:t>
            </a:r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endParaRPr lang="en-US" sz="2400" b="1" dirty="0">
              <a:solidFill>
                <a:srgbClr val="E97726"/>
              </a:solidFill>
              <a:latin typeface="Trade Gothic LT Std" pitchFamily="2" charset="0"/>
            </a:endParaRPr>
          </a:p>
          <a:p>
            <a:r>
              <a:rPr lang="en-US" sz="2000" dirty="0">
                <a:latin typeface="Trade Gothic LT Std" pitchFamily="2" charset="0"/>
              </a:rPr>
              <a:t>-GSU has numerous Graduate Assistantships available that cover between </a:t>
            </a:r>
            <a:r>
              <a:rPr lang="en-US" sz="2000" b="1" dirty="0">
                <a:latin typeface="Trade Gothic LT Std" pitchFamily="2" charset="0"/>
              </a:rPr>
              <a:t>6-9 hours of tuition </a:t>
            </a:r>
            <a:r>
              <a:rPr lang="en-US" sz="2000" dirty="0">
                <a:latin typeface="Trade Gothic LT Std" pitchFamily="2" charset="0"/>
              </a:rPr>
              <a:t>and may also include a stipend of up to $600 dollars a month.</a:t>
            </a:r>
          </a:p>
          <a:p>
            <a:endParaRPr lang="en-US" sz="2000" dirty="0">
              <a:latin typeface="Trade Gothic LT St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48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7873</TotalTime>
  <Words>825</Words>
  <Application>Microsoft Office PowerPoint</Application>
  <PresentationFormat>Widescreen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Trade Gothic LT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Peter Judge</cp:lastModifiedBy>
  <cp:revision>14</cp:revision>
  <dcterms:created xsi:type="dcterms:W3CDTF">2020-03-20T15:51:18Z</dcterms:created>
  <dcterms:modified xsi:type="dcterms:W3CDTF">2021-10-19T21:03:00Z</dcterms:modified>
</cp:coreProperties>
</file>